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6.jpg" ContentType="image/png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5"/>
  </p:notesMasterIdLst>
  <p:handoutMasterIdLst>
    <p:handoutMasterId r:id="rId16"/>
  </p:handoutMasterIdLst>
  <p:sldIdLst>
    <p:sldId id="277" r:id="rId3"/>
    <p:sldId id="267" r:id="rId4"/>
    <p:sldId id="275" r:id="rId5"/>
    <p:sldId id="272" r:id="rId6"/>
    <p:sldId id="276" r:id="rId7"/>
    <p:sldId id="270" r:id="rId8"/>
    <p:sldId id="279" r:id="rId9"/>
    <p:sldId id="268" r:id="rId10"/>
    <p:sldId id="269" r:id="rId11"/>
    <p:sldId id="273" r:id="rId12"/>
    <p:sldId id="274" r:id="rId13"/>
    <p:sldId id="27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70994" autoAdjust="0"/>
  </p:normalViewPr>
  <p:slideViewPr>
    <p:cSldViewPr snapToGrid="0">
      <p:cViewPr varScale="1">
        <p:scale>
          <a:sx n="66" d="100"/>
          <a:sy n="66" d="100"/>
        </p:scale>
        <p:origin x="900" y="6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791974-9F08-42C6-B4F2-02B9136A72C7}" type="doc">
      <dgm:prSet loTypeId="urn:microsoft.com/office/officeart/2005/8/layout/pyramid4" loCatId="relationship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C6FFA61-6A5E-4A07-B0CD-657A6016A538}">
      <dgm:prSet phldrT="[Text]" custT="1"/>
      <dgm:spPr/>
      <dgm:t>
        <a:bodyPr/>
        <a:lstStyle/>
        <a:p>
          <a:r>
            <a:rPr lang="en-US" sz="2400" dirty="0" smtClean="0"/>
            <a:t>Authentication</a:t>
          </a:r>
          <a:endParaRPr lang="en-US" sz="2000" dirty="0"/>
        </a:p>
      </dgm:t>
    </dgm:pt>
    <dgm:pt modelId="{BE5D8AB6-D1DC-4693-9520-9749A9B2666C}" type="parTrans" cxnId="{144421FE-CAF2-4745-BAE1-6B88FC778DDF}">
      <dgm:prSet/>
      <dgm:spPr/>
      <dgm:t>
        <a:bodyPr/>
        <a:lstStyle/>
        <a:p>
          <a:endParaRPr lang="en-US"/>
        </a:p>
      </dgm:t>
    </dgm:pt>
    <dgm:pt modelId="{716E4D6C-03E8-4365-AF21-1602BE3722FD}" type="sibTrans" cxnId="{144421FE-CAF2-4745-BAE1-6B88FC778DDF}">
      <dgm:prSet/>
      <dgm:spPr/>
      <dgm:t>
        <a:bodyPr/>
        <a:lstStyle/>
        <a:p>
          <a:endParaRPr lang="en-US"/>
        </a:p>
      </dgm:t>
    </dgm:pt>
    <dgm:pt modelId="{E94ADD85-26B8-44AF-BE89-A44A734EC3B8}">
      <dgm:prSet phldrT="[Text]" custT="1"/>
      <dgm:spPr/>
      <dgm:t>
        <a:bodyPr/>
        <a:lstStyle/>
        <a:p>
          <a:r>
            <a:rPr lang="en-US" sz="2400" dirty="0" smtClean="0"/>
            <a:t>Authorization</a:t>
          </a:r>
          <a:endParaRPr lang="en-US" sz="1500" dirty="0"/>
        </a:p>
      </dgm:t>
    </dgm:pt>
    <dgm:pt modelId="{80CC2F95-912D-4EB2-A7A7-15A75A534300}" type="parTrans" cxnId="{35C3B619-E840-4AFF-B602-C4F3A3844CC0}">
      <dgm:prSet/>
      <dgm:spPr/>
      <dgm:t>
        <a:bodyPr/>
        <a:lstStyle/>
        <a:p>
          <a:endParaRPr lang="en-US"/>
        </a:p>
      </dgm:t>
    </dgm:pt>
    <dgm:pt modelId="{BD64D4FA-33E1-4A93-8ABA-E777D7BBB411}" type="sibTrans" cxnId="{35C3B619-E840-4AFF-B602-C4F3A3844CC0}">
      <dgm:prSet/>
      <dgm:spPr/>
      <dgm:t>
        <a:bodyPr/>
        <a:lstStyle/>
        <a:p>
          <a:endParaRPr lang="en-US"/>
        </a:p>
      </dgm:t>
    </dgm:pt>
    <dgm:pt modelId="{52C59E2E-30E9-45A1-A2DB-B56219AA5D23}">
      <dgm:prSet phldrT="[Text]" custT="1"/>
      <dgm:spPr/>
      <dgm:t>
        <a:bodyPr/>
        <a:lstStyle/>
        <a:p>
          <a:r>
            <a:rPr lang="en-US" sz="1800" dirty="0" smtClean="0"/>
            <a:t>Network Encryption</a:t>
          </a:r>
          <a:endParaRPr lang="en-US" sz="1800" dirty="0"/>
        </a:p>
      </dgm:t>
    </dgm:pt>
    <dgm:pt modelId="{8E439CEF-6BC2-43D4-A93F-DA8490341D46}" type="parTrans" cxnId="{D97B6FBA-E602-4236-BD00-95D5F8708F52}">
      <dgm:prSet/>
      <dgm:spPr/>
      <dgm:t>
        <a:bodyPr/>
        <a:lstStyle/>
        <a:p>
          <a:endParaRPr lang="en-US"/>
        </a:p>
      </dgm:t>
    </dgm:pt>
    <dgm:pt modelId="{F39575F8-5912-4830-B03F-ECBE8EE9EE03}" type="sibTrans" cxnId="{D97B6FBA-E602-4236-BD00-95D5F8708F52}">
      <dgm:prSet/>
      <dgm:spPr/>
      <dgm:t>
        <a:bodyPr/>
        <a:lstStyle/>
        <a:p>
          <a:endParaRPr lang="en-US"/>
        </a:p>
      </dgm:t>
    </dgm:pt>
    <dgm:pt modelId="{6D62B7E6-A7B7-474F-B145-0ABFE7C798BD}">
      <dgm:prSet phldrT="[Text]" custT="1"/>
      <dgm:spPr/>
      <dgm:t>
        <a:bodyPr/>
        <a:lstStyle/>
        <a:p>
          <a:r>
            <a:rPr lang="en-US" sz="2000" dirty="0" smtClean="0"/>
            <a:t>Data protection</a:t>
          </a:r>
          <a:endParaRPr lang="en-US" sz="2000" dirty="0"/>
        </a:p>
      </dgm:t>
    </dgm:pt>
    <dgm:pt modelId="{7F511E78-494F-4CB3-BAFB-7289787ECC3D}" type="parTrans" cxnId="{6CF9C0DB-996D-40CB-A9CF-8BA6E74C1E3F}">
      <dgm:prSet/>
      <dgm:spPr/>
      <dgm:t>
        <a:bodyPr/>
        <a:lstStyle/>
        <a:p>
          <a:endParaRPr lang="en-US"/>
        </a:p>
      </dgm:t>
    </dgm:pt>
    <dgm:pt modelId="{8BF8ECB4-4667-4B36-A63D-886D2F45FE49}" type="sibTrans" cxnId="{6CF9C0DB-996D-40CB-A9CF-8BA6E74C1E3F}">
      <dgm:prSet/>
      <dgm:spPr/>
      <dgm:t>
        <a:bodyPr/>
        <a:lstStyle/>
        <a:p>
          <a:endParaRPr lang="en-US"/>
        </a:p>
      </dgm:t>
    </dgm:pt>
    <dgm:pt modelId="{8B586D5B-1BA8-4794-842B-98B691C3928B}" type="pres">
      <dgm:prSet presAssocID="{C7791974-9F08-42C6-B4F2-02B9136A72C7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9D1B414-4301-4553-9DAF-ACE9902D6950}" type="pres">
      <dgm:prSet presAssocID="{C7791974-9F08-42C6-B4F2-02B9136A72C7}" presName="triangle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B33EA1-8640-46B4-88FF-887F47189AD6}" type="pres">
      <dgm:prSet presAssocID="{C7791974-9F08-42C6-B4F2-02B9136A72C7}" presName="triangle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E8AFD8-8F11-477A-AD8A-938650EC8062}" type="pres">
      <dgm:prSet presAssocID="{C7791974-9F08-42C6-B4F2-02B9136A72C7}" presName="triangle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34865A-29F3-4612-BD60-25517D3937BB}" type="pres">
      <dgm:prSet presAssocID="{C7791974-9F08-42C6-B4F2-02B9136A72C7}" presName="triangle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83513C2-3AB3-40E3-9D18-C9BEAE31D9A1}" type="presOf" srcId="{E94ADD85-26B8-44AF-BE89-A44A734EC3B8}" destId="{45B33EA1-8640-46B4-88FF-887F47189AD6}" srcOrd="0" destOrd="0" presId="urn:microsoft.com/office/officeart/2005/8/layout/pyramid4"/>
    <dgm:cxn modelId="{35C3B619-E840-4AFF-B602-C4F3A3844CC0}" srcId="{C7791974-9F08-42C6-B4F2-02B9136A72C7}" destId="{E94ADD85-26B8-44AF-BE89-A44A734EC3B8}" srcOrd="1" destOrd="0" parTransId="{80CC2F95-912D-4EB2-A7A7-15A75A534300}" sibTransId="{BD64D4FA-33E1-4A93-8ABA-E777D7BBB411}"/>
    <dgm:cxn modelId="{86DC2B69-B429-448B-894A-B643AFCA424E}" type="presOf" srcId="{52C59E2E-30E9-45A1-A2DB-B56219AA5D23}" destId="{5CE8AFD8-8F11-477A-AD8A-938650EC8062}" srcOrd="0" destOrd="0" presId="urn:microsoft.com/office/officeart/2005/8/layout/pyramid4"/>
    <dgm:cxn modelId="{14248375-D02C-4C4F-8B34-8CCD3658A4D1}" type="presOf" srcId="{C7791974-9F08-42C6-B4F2-02B9136A72C7}" destId="{8B586D5B-1BA8-4794-842B-98B691C3928B}" srcOrd="0" destOrd="0" presId="urn:microsoft.com/office/officeart/2005/8/layout/pyramid4"/>
    <dgm:cxn modelId="{27B398F3-2596-42DA-9B09-8FD51373BE3B}" type="presOf" srcId="{BC6FFA61-6A5E-4A07-B0CD-657A6016A538}" destId="{E9D1B414-4301-4553-9DAF-ACE9902D6950}" srcOrd="0" destOrd="0" presId="urn:microsoft.com/office/officeart/2005/8/layout/pyramid4"/>
    <dgm:cxn modelId="{0D231693-2D6B-41BD-A1F9-102ADAA5E015}" type="presOf" srcId="{6D62B7E6-A7B7-474F-B145-0ABFE7C798BD}" destId="{8A34865A-29F3-4612-BD60-25517D3937BB}" srcOrd="0" destOrd="0" presId="urn:microsoft.com/office/officeart/2005/8/layout/pyramid4"/>
    <dgm:cxn modelId="{144421FE-CAF2-4745-BAE1-6B88FC778DDF}" srcId="{C7791974-9F08-42C6-B4F2-02B9136A72C7}" destId="{BC6FFA61-6A5E-4A07-B0CD-657A6016A538}" srcOrd="0" destOrd="0" parTransId="{BE5D8AB6-D1DC-4693-9520-9749A9B2666C}" sibTransId="{716E4D6C-03E8-4365-AF21-1602BE3722FD}"/>
    <dgm:cxn modelId="{6CF9C0DB-996D-40CB-A9CF-8BA6E74C1E3F}" srcId="{C7791974-9F08-42C6-B4F2-02B9136A72C7}" destId="{6D62B7E6-A7B7-474F-B145-0ABFE7C798BD}" srcOrd="3" destOrd="0" parTransId="{7F511E78-494F-4CB3-BAFB-7289787ECC3D}" sibTransId="{8BF8ECB4-4667-4B36-A63D-886D2F45FE49}"/>
    <dgm:cxn modelId="{D97B6FBA-E602-4236-BD00-95D5F8708F52}" srcId="{C7791974-9F08-42C6-B4F2-02B9136A72C7}" destId="{52C59E2E-30E9-45A1-A2DB-B56219AA5D23}" srcOrd="2" destOrd="0" parTransId="{8E439CEF-6BC2-43D4-A93F-DA8490341D46}" sibTransId="{F39575F8-5912-4830-B03F-ECBE8EE9EE03}"/>
    <dgm:cxn modelId="{46C38946-C7BE-40B7-A290-6C39EBCC6D85}" type="presParOf" srcId="{8B586D5B-1BA8-4794-842B-98B691C3928B}" destId="{E9D1B414-4301-4553-9DAF-ACE9902D6950}" srcOrd="0" destOrd="0" presId="urn:microsoft.com/office/officeart/2005/8/layout/pyramid4"/>
    <dgm:cxn modelId="{449D4BAB-8500-4639-8D68-46A3D3BACEC0}" type="presParOf" srcId="{8B586D5B-1BA8-4794-842B-98B691C3928B}" destId="{45B33EA1-8640-46B4-88FF-887F47189AD6}" srcOrd="1" destOrd="0" presId="urn:microsoft.com/office/officeart/2005/8/layout/pyramid4"/>
    <dgm:cxn modelId="{23E87AAD-5C5A-4AD7-8F11-66F857D57A56}" type="presParOf" srcId="{8B586D5B-1BA8-4794-842B-98B691C3928B}" destId="{5CE8AFD8-8F11-477A-AD8A-938650EC8062}" srcOrd="2" destOrd="0" presId="urn:microsoft.com/office/officeart/2005/8/layout/pyramid4"/>
    <dgm:cxn modelId="{4D5B02AD-DFE2-4E2A-98A4-8D9CAD3D1526}" type="presParOf" srcId="{8B586D5B-1BA8-4794-842B-98B691C3928B}" destId="{8A34865A-29F3-4612-BD60-25517D3937BB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D1B414-4301-4553-9DAF-ACE9902D6950}">
      <dsp:nvSpPr>
        <dsp:cNvPr id="0" name=""/>
        <dsp:cNvSpPr/>
      </dsp:nvSpPr>
      <dsp:spPr>
        <a:xfrm>
          <a:off x="2260600" y="0"/>
          <a:ext cx="2634343" cy="2634343"/>
        </a:xfrm>
        <a:prstGeom prst="triangl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Authentication</a:t>
          </a:r>
          <a:endParaRPr lang="en-US" sz="2000" kern="1200" dirty="0"/>
        </a:p>
      </dsp:txBody>
      <dsp:txXfrm>
        <a:off x="2919186" y="1317172"/>
        <a:ext cx="1317171" cy="1317171"/>
      </dsp:txXfrm>
    </dsp:sp>
    <dsp:sp modelId="{45B33EA1-8640-46B4-88FF-887F47189AD6}">
      <dsp:nvSpPr>
        <dsp:cNvPr id="0" name=""/>
        <dsp:cNvSpPr/>
      </dsp:nvSpPr>
      <dsp:spPr>
        <a:xfrm>
          <a:off x="943428" y="2634343"/>
          <a:ext cx="2634343" cy="2634343"/>
        </a:xfrm>
        <a:prstGeom prst="triangl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Authorization</a:t>
          </a:r>
          <a:endParaRPr lang="en-US" sz="1500" kern="1200" dirty="0"/>
        </a:p>
      </dsp:txBody>
      <dsp:txXfrm>
        <a:off x="1602014" y="3951515"/>
        <a:ext cx="1317171" cy="1317171"/>
      </dsp:txXfrm>
    </dsp:sp>
    <dsp:sp modelId="{5CE8AFD8-8F11-477A-AD8A-938650EC8062}">
      <dsp:nvSpPr>
        <dsp:cNvPr id="0" name=""/>
        <dsp:cNvSpPr/>
      </dsp:nvSpPr>
      <dsp:spPr>
        <a:xfrm rot="10800000">
          <a:off x="2260600" y="2634343"/>
          <a:ext cx="2634343" cy="2634343"/>
        </a:xfrm>
        <a:prstGeom prst="triangl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Network Encryption</a:t>
          </a:r>
          <a:endParaRPr lang="en-US" sz="1800" kern="1200" dirty="0"/>
        </a:p>
      </dsp:txBody>
      <dsp:txXfrm rot="10800000">
        <a:off x="2919186" y="2634343"/>
        <a:ext cx="1317171" cy="1317171"/>
      </dsp:txXfrm>
    </dsp:sp>
    <dsp:sp modelId="{8A34865A-29F3-4612-BD60-25517D3937BB}">
      <dsp:nvSpPr>
        <dsp:cNvPr id="0" name=""/>
        <dsp:cNvSpPr/>
      </dsp:nvSpPr>
      <dsp:spPr>
        <a:xfrm>
          <a:off x="3577771" y="2634343"/>
          <a:ext cx="2634343" cy="2634343"/>
        </a:xfrm>
        <a:prstGeom prst="triangl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Data protection</a:t>
          </a:r>
          <a:endParaRPr lang="en-US" sz="2000" kern="1200" dirty="0"/>
        </a:p>
      </dsp:txBody>
      <dsp:txXfrm>
        <a:off x="4236357" y="3951515"/>
        <a:ext cx="1317171" cy="13171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</a:t>
            </a:r>
            <a:r>
              <a:rPr lang="en-US" baseline="0" dirty="0" smtClean="0"/>
              <a:t> three Vs are not sufficient to explain Big Data.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Volume - 90% of all data ever created, was created in the past 2 years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Velocity -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 minute we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upload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 hours of video on YouTube.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Variety -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today comes in many different formats: structured data, semi-structured data, unstructured data and even complex structured data.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 extra V's are required: 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Veracity - able to trust that data , Variability- in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meaning to understand context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Visualization-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comprehensive presentable format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Value - value is in the analyses done on raw data.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64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Three reasons to secure data</a:t>
            </a:r>
            <a:r>
              <a:rPr lang="en-US" baseline="0" dirty="0" smtClean="0"/>
              <a:t> on hadoop :</a:t>
            </a:r>
          </a:p>
          <a:p>
            <a:r>
              <a:rPr lang="en-US" baseline="0" dirty="0" smtClean="0"/>
              <a:t>1. Sensitive , 2. Regulatory adherence and 3. Enabler to business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031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51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1943" y="1929468"/>
            <a:ext cx="10058400" cy="1749697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effectLst/>
              </a:rPr>
              <a:t>BIG DATA </a:t>
            </a:r>
            <a:r>
              <a:rPr lang="en-US" sz="5400" dirty="0" smtClean="0">
                <a:effectLst/>
              </a:rPr>
              <a:t>SECURITY</a:t>
            </a:r>
            <a:endParaRPr lang="en-US" sz="5400" dirty="0">
              <a:effectLst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571" y="3803365"/>
            <a:ext cx="10058400" cy="365760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Dealing with the evolution of Hadoop’s Security Model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88571" y="4659086"/>
            <a:ext cx="10058400" cy="11038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800" b="1" kern="1200" cap="all" baseline="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>
                <a:effectLst/>
              </a:rPr>
              <a:t>MITALEE PATANGE</a:t>
            </a:r>
          </a:p>
          <a:p>
            <a:pPr algn="ctr"/>
            <a:r>
              <a:rPr lang="en-US" sz="2400" dirty="0" smtClean="0">
                <a:effectLst/>
              </a:rPr>
              <a:t>ITMS528</a:t>
            </a:r>
            <a:endParaRPr 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620486"/>
          </a:xfrm>
        </p:spPr>
        <p:txBody>
          <a:bodyPr/>
          <a:lstStyle/>
          <a:p>
            <a:r>
              <a:rPr lang="en-US" dirty="0" smtClean="0"/>
              <a:t>CASE STUDIES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20915" y="1219200"/>
            <a:ext cx="11205028" cy="4905829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Netflix</a:t>
            </a:r>
          </a:p>
          <a:p>
            <a:pPr lvl="1"/>
            <a:r>
              <a:rPr lang="en-US" sz="2400" dirty="0" smtClean="0"/>
              <a:t>Differential Privacy</a:t>
            </a:r>
          </a:p>
          <a:p>
            <a:pPr lvl="1"/>
            <a:r>
              <a:rPr lang="en-US" sz="2400" dirty="0" smtClean="0"/>
              <a:t>De-anonymization algorithm</a:t>
            </a:r>
          </a:p>
          <a:p>
            <a:pPr marL="365760" lvl="1" indent="0">
              <a:buNone/>
            </a:pPr>
            <a:endParaRPr lang="en-US" sz="2400" dirty="0" smtClean="0"/>
          </a:p>
          <a:p>
            <a:pPr marL="274320" lvl="1">
              <a:spcBef>
                <a:spcPts val="1800"/>
              </a:spcBef>
            </a:pPr>
            <a:r>
              <a:rPr lang="en-US" sz="3200" dirty="0"/>
              <a:t>Health Care Analytics</a:t>
            </a:r>
          </a:p>
          <a:p>
            <a:pPr lvl="1"/>
            <a:r>
              <a:rPr lang="en-US" sz="2400" dirty="0"/>
              <a:t>I</a:t>
            </a:r>
            <a:r>
              <a:rPr lang="en-US" sz="2400" dirty="0" smtClean="0"/>
              <a:t>naccurate </a:t>
            </a:r>
            <a:r>
              <a:rPr lang="en-US" sz="2400" dirty="0"/>
              <a:t>health care </a:t>
            </a:r>
            <a:r>
              <a:rPr lang="en-US" sz="2400" dirty="0" smtClean="0"/>
              <a:t>charges, medication</a:t>
            </a:r>
          </a:p>
          <a:p>
            <a:pPr lvl="1"/>
            <a:endParaRPr lang="en-US" sz="2400" dirty="0"/>
          </a:p>
          <a:p>
            <a:pPr marL="274320" lvl="1">
              <a:spcBef>
                <a:spcPts val="1800"/>
              </a:spcBef>
            </a:pPr>
            <a:r>
              <a:rPr lang="en-US" sz="3200" dirty="0" smtClean="0"/>
              <a:t>Mobile phone logging data</a:t>
            </a:r>
          </a:p>
          <a:p>
            <a:pPr lvl="1"/>
            <a:r>
              <a:rPr lang="en-US" sz="2400" dirty="0"/>
              <a:t>E</a:t>
            </a:r>
            <a:r>
              <a:rPr lang="en-US" sz="2400" dirty="0" smtClean="0"/>
              <a:t>ncrypt </a:t>
            </a:r>
            <a:r>
              <a:rPr lang="en-US" sz="2400" dirty="0"/>
              <a:t>and mask specific sensitive data </a:t>
            </a:r>
          </a:p>
        </p:txBody>
      </p:sp>
    </p:spTree>
    <p:extLst>
      <p:ext uri="{BB962C8B-B14F-4D97-AF65-F5344CB8AC3E}">
        <p14:creationId xmlns:p14="http://schemas.microsoft.com/office/powerpoint/2010/main" val="194004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41827" y="435207"/>
            <a:ext cx="10522857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b="1" cap="all" dirty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rPr>
              <a:t>BEST PRACTICES AND SECURITY RECOMMENDATIONS</a:t>
            </a:r>
          </a:p>
        </p:txBody>
      </p:sp>
      <p:graphicFrame>
        <p:nvGraphicFramePr>
          <p:cNvPr id="4" name="Content Placeholder 4" descr="Segmented Pyramid" title="Smart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2638129"/>
              </p:ext>
            </p:extLst>
          </p:nvPr>
        </p:nvGraphicFramePr>
        <p:xfrm>
          <a:off x="2481942" y="1262743"/>
          <a:ext cx="7155543" cy="5268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0881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326" y="610733"/>
            <a:ext cx="7639504" cy="573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4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Big Data</a:t>
            </a:r>
          </a:p>
          <a:p>
            <a:r>
              <a:rPr lang="en-US" dirty="0" smtClean="0"/>
              <a:t>Security Challenges with Big Data</a:t>
            </a:r>
          </a:p>
          <a:p>
            <a:r>
              <a:rPr lang="en-US" dirty="0" smtClean="0"/>
              <a:t>Hadoop Architecture – what makes it vulnerable?</a:t>
            </a:r>
          </a:p>
          <a:p>
            <a:r>
              <a:rPr lang="en-US" dirty="0" smtClean="0"/>
              <a:t>Why traditional systems fall short?</a:t>
            </a:r>
          </a:p>
          <a:p>
            <a:r>
              <a:rPr lang="en-US" dirty="0" smtClean="0"/>
              <a:t>Latest solutions available</a:t>
            </a:r>
          </a:p>
          <a:p>
            <a:r>
              <a:rPr lang="en-US" dirty="0" smtClean="0"/>
              <a:t>Case studies</a:t>
            </a:r>
          </a:p>
          <a:p>
            <a:r>
              <a:rPr lang="en-US" dirty="0" smtClean="0"/>
              <a:t>Best Practices and </a:t>
            </a:r>
            <a:r>
              <a:rPr lang="en-US" dirty="0" smtClean="0"/>
              <a:t>Recommendations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4805" y="2425187"/>
            <a:ext cx="3905573" cy="1247614"/>
          </a:xfrm>
        </p:spPr>
        <p:txBody>
          <a:bodyPr>
            <a:normAutofit/>
          </a:bodyPr>
          <a:lstStyle/>
          <a:p>
            <a:r>
              <a:rPr lang="en-US" sz="4400" dirty="0" smtClean="0"/>
              <a:t>B</a:t>
            </a:r>
            <a:r>
              <a:rPr lang="en-US" sz="4800" dirty="0" smtClean="0"/>
              <a:t>I</a:t>
            </a:r>
            <a:r>
              <a:rPr lang="en-US" sz="5400" dirty="0" smtClean="0"/>
              <a:t>G</a:t>
            </a:r>
            <a:r>
              <a:rPr lang="en-US" sz="5400" dirty="0"/>
              <a:t> </a:t>
            </a:r>
            <a:r>
              <a:rPr lang="en-US" sz="6000" dirty="0" smtClean="0"/>
              <a:t>D</a:t>
            </a:r>
            <a:r>
              <a:rPr lang="en-US" sz="6600" dirty="0" smtClean="0"/>
              <a:t>A</a:t>
            </a:r>
            <a:r>
              <a:rPr lang="en-US" sz="7200" dirty="0" smtClean="0"/>
              <a:t>T</a:t>
            </a:r>
            <a:r>
              <a:rPr lang="en-US" sz="8000" dirty="0" smtClean="0"/>
              <a:t>A</a:t>
            </a:r>
            <a:endParaRPr lang="en-US" sz="8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3</a:t>
            </a:r>
            <a:r>
              <a:rPr lang="en-US" sz="2000" dirty="0" smtClean="0"/>
              <a:t>Vs</a:t>
            </a:r>
          </a:p>
          <a:p>
            <a:r>
              <a:rPr lang="en-US" sz="2000" dirty="0" smtClean="0"/>
              <a:t>Big Data Analytics</a:t>
            </a:r>
          </a:p>
          <a:p>
            <a:r>
              <a:rPr lang="en-US" sz="2000" dirty="0" smtClean="0"/>
              <a:t>Tools, Trends &amp; Best Practices</a:t>
            </a:r>
            <a:endParaRPr lang="en-US" sz="20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73" y="449259"/>
            <a:ext cx="3719849" cy="2789887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622" y="906756"/>
            <a:ext cx="3140175" cy="21422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3812112"/>
            <a:ext cx="5761264" cy="309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5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664029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SECURITY CHALLENGES WITH BIG DATA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228" y="1277258"/>
            <a:ext cx="8617857" cy="4727850"/>
          </a:xfrm>
        </p:spPr>
      </p:pic>
    </p:spTree>
    <p:extLst>
      <p:ext uri="{BB962C8B-B14F-4D97-AF65-F5344CB8AC3E}">
        <p14:creationId xmlns:p14="http://schemas.microsoft.com/office/powerpoint/2010/main" val="11467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ARCHITECTURE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" t="-700" r="-488" b="-684"/>
          <a:stretch/>
        </p:blipFill>
        <p:spPr>
          <a:xfrm>
            <a:off x="169816" y="609600"/>
            <a:ext cx="7396481" cy="56896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738086"/>
          </a:xfrm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9264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81001"/>
            <a:ext cx="9601200" cy="533400"/>
          </a:xfrm>
        </p:spPr>
        <p:txBody>
          <a:bodyPr/>
          <a:lstStyle/>
          <a:p>
            <a:pPr algn="ctr"/>
            <a:r>
              <a:rPr lang="en-US" dirty="0" smtClean="0"/>
              <a:t>THREE TIER SECURITY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5371" y="1277256"/>
            <a:ext cx="4397829" cy="4702629"/>
          </a:xfrm>
        </p:spPr>
        <p:txBody>
          <a:bodyPr>
            <a:noAutofit/>
          </a:bodyPr>
          <a:lstStyle/>
          <a:p>
            <a:r>
              <a:rPr lang="en-US" sz="2400" dirty="0" smtClean="0"/>
              <a:t>Data Transfer &amp; Integration</a:t>
            </a:r>
          </a:p>
          <a:p>
            <a:pPr lvl="1"/>
            <a:r>
              <a:rPr lang="en-US" sz="2000" dirty="0" smtClean="0"/>
              <a:t>Flume</a:t>
            </a:r>
          </a:p>
          <a:p>
            <a:pPr lvl="1"/>
            <a:r>
              <a:rPr lang="en-US" sz="2000" dirty="0" smtClean="0"/>
              <a:t>Sqoop</a:t>
            </a:r>
          </a:p>
          <a:p>
            <a:pPr lvl="1"/>
            <a:r>
              <a:rPr lang="en-US" sz="2000" dirty="0" smtClean="0"/>
              <a:t>External tools</a:t>
            </a:r>
          </a:p>
          <a:p>
            <a:pPr lvl="1"/>
            <a:r>
              <a:rPr lang="en-US" sz="2000" dirty="0" smtClean="0"/>
              <a:t>File transfer</a:t>
            </a:r>
          </a:p>
          <a:p>
            <a:r>
              <a:rPr lang="en-US" sz="2400" dirty="0" smtClean="0"/>
              <a:t>OS</a:t>
            </a:r>
          </a:p>
          <a:p>
            <a:pPr lvl="1"/>
            <a:r>
              <a:rPr lang="en-US" sz="2000" dirty="0" smtClean="0"/>
              <a:t>Authentication &amp; Authorization</a:t>
            </a:r>
          </a:p>
          <a:p>
            <a:r>
              <a:rPr lang="en-US" sz="2400" dirty="0" smtClean="0"/>
              <a:t>Hadoop integral security</a:t>
            </a:r>
          </a:p>
          <a:p>
            <a:pPr lvl="1"/>
            <a:r>
              <a:rPr lang="en-US" sz="2000" dirty="0" smtClean="0"/>
              <a:t>Authentication</a:t>
            </a:r>
          </a:p>
          <a:p>
            <a:pPr lvl="1"/>
            <a:r>
              <a:rPr lang="en-US" sz="2000" dirty="0" smtClean="0"/>
              <a:t>Authorization</a:t>
            </a:r>
          </a:p>
          <a:p>
            <a:pPr lvl="1"/>
            <a:r>
              <a:rPr lang="en-US" sz="2000" dirty="0" smtClean="0"/>
              <a:t>Encryption</a:t>
            </a:r>
            <a:endParaRPr lang="en-US" sz="2000" dirty="0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5181600" y="1277257"/>
            <a:ext cx="6324599" cy="45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3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2" y="659308"/>
            <a:ext cx="10519229" cy="5249321"/>
          </a:xfrm>
        </p:spPr>
      </p:pic>
    </p:spTree>
    <p:extLst>
      <p:ext uri="{BB962C8B-B14F-4D97-AF65-F5344CB8AC3E}">
        <p14:creationId xmlns:p14="http://schemas.microsoft.com/office/powerpoint/2010/main" val="3496838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76943"/>
          </a:xfrm>
        </p:spPr>
        <p:txBody>
          <a:bodyPr/>
          <a:lstStyle/>
          <a:p>
            <a:pPr algn="ctr"/>
            <a:r>
              <a:rPr lang="en-US" dirty="0" smtClean="0"/>
              <a:t>WHY TRADITIONAL SYSTEMS FALL SHORT?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95400" y="1825625"/>
            <a:ext cx="4724400" cy="4117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Distributed Computing</a:t>
            </a:r>
          </a:p>
          <a:p>
            <a:r>
              <a:rPr lang="en-US" sz="3200" dirty="0" smtClean="0"/>
              <a:t>Fragmented Data</a:t>
            </a:r>
          </a:p>
          <a:p>
            <a:r>
              <a:rPr lang="en-US" sz="3200" dirty="0" smtClean="0"/>
              <a:t>Access to data</a:t>
            </a:r>
          </a:p>
          <a:p>
            <a:r>
              <a:rPr lang="en-US" sz="3200" dirty="0" smtClean="0"/>
              <a:t>Node-to-node communication</a:t>
            </a:r>
          </a:p>
          <a:p>
            <a:r>
              <a:rPr lang="en-US" sz="3200" dirty="0" smtClean="0"/>
              <a:t>Virtually no security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7992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76943"/>
          </a:xfrm>
        </p:spPr>
        <p:txBody>
          <a:bodyPr/>
          <a:lstStyle/>
          <a:p>
            <a:pPr algn="ctr"/>
            <a:r>
              <a:rPr lang="en-US" dirty="0" smtClean="0"/>
              <a:t>LATEST SOLUTIONS IN MARKET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5714" y="1204687"/>
            <a:ext cx="5294086" cy="4738914"/>
          </a:xfrm>
        </p:spPr>
        <p:txBody>
          <a:bodyPr>
            <a:normAutofit lnSpcReduction="10000"/>
          </a:bodyPr>
          <a:lstStyle/>
          <a:p>
            <a:pPr marL="45720" indent="0">
              <a:buNone/>
            </a:pPr>
            <a:r>
              <a:rPr lang="en-US" dirty="0" smtClean="0"/>
              <a:t>OPEN SOURCE</a:t>
            </a:r>
          </a:p>
          <a:p>
            <a:r>
              <a:rPr lang="en-US" dirty="0" smtClean="0"/>
              <a:t>Cloudera Sentry</a:t>
            </a:r>
          </a:p>
          <a:p>
            <a:r>
              <a:rPr lang="en-US" dirty="0" smtClean="0"/>
              <a:t>Knox Gateway</a:t>
            </a:r>
          </a:p>
          <a:p>
            <a:r>
              <a:rPr lang="en-US" dirty="0" smtClean="0"/>
              <a:t>Intel’s project Rhino</a:t>
            </a:r>
          </a:p>
          <a:p>
            <a:pPr marL="45720" indent="0">
              <a:buNone/>
            </a:pPr>
            <a:endParaRPr lang="en-US" dirty="0" smtClean="0"/>
          </a:p>
          <a:p>
            <a:pPr marL="45720" indent="0">
              <a:buNone/>
            </a:pPr>
            <a:r>
              <a:rPr lang="en-US" dirty="0" smtClean="0"/>
              <a:t>COMMERCIAL</a:t>
            </a:r>
            <a:endParaRPr lang="en-US" dirty="0"/>
          </a:p>
          <a:p>
            <a:r>
              <a:rPr lang="en-US" dirty="0" smtClean="0"/>
              <a:t>DataGuise</a:t>
            </a:r>
          </a:p>
          <a:p>
            <a:r>
              <a:rPr lang="en-US" dirty="0" smtClean="0"/>
              <a:t>IBM’s Infosphere</a:t>
            </a:r>
          </a:p>
          <a:p>
            <a:r>
              <a:rPr lang="en-US" dirty="0" smtClean="0"/>
              <a:t>Zettaset Orchestrator</a:t>
            </a:r>
          </a:p>
          <a:p>
            <a:r>
              <a:rPr lang="en-US" dirty="0" smtClean="0"/>
              <a:t>Protregity Data Protector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88"/>
          <a:stretch/>
        </p:blipFill>
        <p:spPr>
          <a:xfrm>
            <a:off x="5405598" y="1204687"/>
            <a:ext cx="5932175" cy="4738914"/>
          </a:xfrm>
        </p:spPr>
      </p:pic>
    </p:spTree>
    <p:extLst>
      <p:ext uri="{BB962C8B-B14F-4D97-AF65-F5344CB8AC3E}">
        <p14:creationId xmlns:p14="http://schemas.microsoft.com/office/powerpoint/2010/main" val="255730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RedLineBusiness_16x9">
    <a:dk1>
      <a:srgbClr val="514A40"/>
    </a:dk1>
    <a:lt1>
      <a:sysClr val="window" lastClr="FFFFFF"/>
    </a:lt1>
    <a:dk2>
      <a:srgbClr val="000000"/>
    </a:dk2>
    <a:lt2>
      <a:srgbClr val="F9F7F3"/>
    </a:lt2>
    <a:accent1>
      <a:srgbClr val="A85229"/>
    </a:accent1>
    <a:accent2>
      <a:srgbClr val="98916E"/>
    </a:accent2>
    <a:accent3>
      <a:srgbClr val="C9A645"/>
    </a:accent3>
    <a:accent4>
      <a:srgbClr val="76A7B2"/>
    </a:accent4>
    <a:accent5>
      <a:srgbClr val="82A670"/>
    </a:accent5>
    <a:accent6>
      <a:srgbClr val="896170"/>
    </a:accent6>
    <a:hlink>
      <a:srgbClr val="A85229"/>
    </a:hlink>
    <a:folHlink>
      <a:srgbClr val="98916E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F180B1C-2212-497F-A259-C959ADD048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208</Words>
  <Application>Microsoft Office PowerPoint</Application>
  <PresentationFormat>Widescreen</PresentationFormat>
  <Paragraphs>74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Cambria</vt:lpstr>
      <vt:lpstr>Red Line Business 16x9</vt:lpstr>
      <vt:lpstr>BIG DATA SECURITY</vt:lpstr>
      <vt:lpstr>OVERVIEW</vt:lpstr>
      <vt:lpstr>BIG DATA</vt:lpstr>
      <vt:lpstr>SECURITY CHALLENGES WITH BIG DATA</vt:lpstr>
      <vt:lpstr>HADOOP ARCHITECTURE</vt:lpstr>
      <vt:lpstr>THREE TIER SECURITY APPROACH</vt:lpstr>
      <vt:lpstr>PowerPoint Presentation</vt:lpstr>
      <vt:lpstr>WHY TRADITIONAL SYSTEMS FALL SHORT?</vt:lpstr>
      <vt:lpstr>LATEST SOLUTIONS IN MARKET</vt:lpstr>
      <vt:lpstr>CASE STUDIES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2015-10-19T15:40:58Z</dcterms:created>
  <dcterms:modified xsi:type="dcterms:W3CDTF">2015-10-22T21:17:04Z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TC030310239991</vt:lpwstr>
  </property>
</Properties>
</file>